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10972800"/>
  <p:notesSz cx="10972800" cy="14630400"/>
  <p:embeddedFontLst>
    <p:embeddedFont>
      <p:font typeface="Petrona"/>
      <p:regular r:id="rId14"/>
    </p:embeddedFont>
    <p:embeddedFont>
      <p:font typeface="Petrona"/>
      <p:regular r:id="rId15"/>
    </p:embeddedFont>
    <p:embeddedFont>
      <p:font typeface="Petrona"/>
      <p:regular r:id="rId16"/>
    </p:embeddedFont>
    <p:embeddedFont>
      <p:font typeface="Petrona"/>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104927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104927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104927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104927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104927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104927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104927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10972800"/>
          </a:xfrm>
          <a:prstGeom prst="rect">
            <a:avLst/>
          </a:prstGeom>
        </p:spPr>
      </p:pic>
      <p:sp>
        <p:nvSpPr>
          <p:cNvPr id="3" name="Text 0"/>
          <p:cNvSpPr/>
          <p:nvPr/>
        </p:nvSpPr>
        <p:spPr>
          <a:xfrm>
            <a:off x="793790" y="2428637"/>
            <a:ext cx="7556421" cy="148851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Handwritten Digit Recognition System</a:t>
            </a:r>
            <a:endParaRPr lang="en-US" sz="4650" dirty="0"/>
          </a:p>
        </p:txBody>
      </p:sp>
      <p:sp>
        <p:nvSpPr>
          <p:cNvPr id="4" name="Text 1"/>
          <p:cNvSpPr/>
          <p:nvPr/>
        </p:nvSpPr>
        <p:spPr>
          <a:xfrm>
            <a:off x="793790" y="4257318"/>
            <a:ext cx="7556421" cy="1814512"/>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Welcome to my presentation on a handwritten digit recognition system built with TensorFlow and Keras. I will cover the process from data loading to model creation and training, showcasing the power of machine learning in image classification. Get ready for a deep dive into the technology behind understanding handwritten digits!</a:t>
            </a:r>
            <a:endParaRPr lang="en-US" sz="1750" dirty="0"/>
          </a:p>
        </p:txBody>
      </p:sp>
      <p:sp>
        <p:nvSpPr>
          <p:cNvPr id="5" name="Text 2"/>
          <p:cNvSpPr/>
          <p:nvPr/>
        </p:nvSpPr>
        <p:spPr>
          <a:xfrm>
            <a:off x="793790" y="6326981"/>
            <a:ext cx="7556421" cy="362903"/>
          </a:xfrm>
          <a:prstGeom prst="rect">
            <a:avLst/>
          </a:prstGeom>
          <a:noFill/>
          <a:ln/>
        </p:spPr>
        <p:txBody>
          <a:bodyPr wrap="non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Qudratullah Nezami</a:t>
            </a:r>
            <a:endParaRPr lang="en-US" sz="1750" dirty="0"/>
          </a:p>
        </p:txBody>
      </p:sp>
      <p:sp>
        <p:nvSpPr>
          <p:cNvPr id="6" name="Text 3"/>
          <p:cNvSpPr/>
          <p:nvPr/>
        </p:nvSpPr>
        <p:spPr>
          <a:xfrm>
            <a:off x="793790" y="6945035"/>
            <a:ext cx="7556421" cy="362903"/>
          </a:xfrm>
          <a:prstGeom prst="rect">
            <a:avLst/>
          </a:prstGeom>
          <a:noFill/>
          <a:ln/>
        </p:spPr>
        <p:txBody>
          <a:bodyPr wrap="non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20222739</a:t>
            </a:r>
            <a:endParaRPr lang="en-US" sz="1750" dirty="0"/>
          </a:p>
        </p:txBody>
      </p:sp>
      <p:sp>
        <p:nvSpPr>
          <p:cNvPr id="7" name="Text 4"/>
          <p:cNvSpPr/>
          <p:nvPr/>
        </p:nvSpPr>
        <p:spPr>
          <a:xfrm>
            <a:off x="793790" y="7563088"/>
            <a:ext cx="7556421" cy="362903"/>
          </a:xfrm>
          <a:prstGeom prst="rect">
            <a:avLst/>
          </a:prstGeom>
          <a:noFill/>
          <a:ln/>
        </p:spPr>
        <p:txBody>
          <a:bodyPr wrap="non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22020107056</a:t>
            </a:r>
            <a:endParaRPr lang="en-US" sz="1750" dirty="0"/>
          </a:p>
        </p:txBody>
      </p:sp>
      <p:sp>
        <p:nvSpPr>
          <p:cNvPr id="8" name="Text 5"/>
          <p:cNvSpPr/>
          <p:nvPr/>
        </p:nvSpPr>
        <p:spPr>
          <a:xfrm>
            <a:off x="793790" y="8181142"/>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3521988"/>
            <a:ext cx="8228409"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The Power of Neural Networks</a:t>
            </a:r>
            <a:endParaRPr lang="en-US" sz="4650" dirty="0"/>
          </a:p>
        </p:txBody>
      </p:sp>
      <p:sp>
        <p:nvSpPr>
          <p:cNvPr id="3" name="Text 1"/>
          <p:cNvSpPr/>
          <p:nvPr/>
        </p:nvSpPr>
        <p:spPr>
          <a:xfrm>
            <a:off x="793790" y="4833223"/>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What is it?</a:t>
            </a:r>
            <a:endParaRPr lang="en-US" sz="2300" dirty="0"/>
          </a:p>
        </p:txBody>
      </p:sp>
      <p:sp>
        <p:nvSpPr>
          <p:cNvPr id="4" name="Text 2"/>
          <p:cNvSpPr/>
          <p:nvPr/>
        </p:nvSpPr>
        <p:spPr>
          <a:xfrm>
            <a:off x="793790" y="5432108"/>
            <a:ext cx="6244709" cy="1814512"/>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A handwritten digit recognition system uses neural networks to classify images of handwritten digits (0-9). The system takes an input image, processes it through layers of interconnected neurons, and outputs a prediction of the digit.</a:t>
            </a:r>
            <a:endParaRPr lang="en-US" sz="1750" dirty="0"/>
          </a:p>
        </p:txBody>
      </p:sp>
      <p:sp>
        <p:nvSpPr>
          <p:cNvPr id="5" name="Text 3"/>
          <p:cNvSpPr/>
          <p:nvPr/>
        </p:nvSpPr>
        <p:spPr>
          <a:xfrm>
            <a:off x="7599521" y="4833223"/>
            <a:ext cx="2977039" cy="372070"/>
          </a:xfrm>
          <a:prstGeom prst="rect">
            <a:avLst/>
          </a:prstGeom>
          <a:noFill/>
          <a:ln/>
        </p:spPr>
        <p:txBody>
          <a:bodyPr wrap="none" lIns="0" tIns="0" rIns="0" bIns="0" rtlCol="0" anchor="t"/>
          <a:lstStyle/>
          <a:p>
            <a:pPr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Why is it important?</a:t>
            </a:r>
            <a:endParaRPr lang="en-US" sz="2300" dirty="0"/>
          </a:p>
        </p:txBody>
      </p:sp>
      <p:sp>
        <p:nvSpPr>
          <p:cNvPr id="6" name="Text 4"/>
          <p:cNvSpPr/>
          <p:nvPr/>
        </p:nvSpPr>
        <p:spPr>
          <a:xfrm>
            <a:off x="7599521" y="5432108"/>
            <a:ext cx="6244709" cy="1814512"/>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This project demonstrates the potential of machine learning for tasks like image classification. It serves as a building block for more complex AI applications, showing how computers can learn to 'see' and understand patterns.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10972800"/>
          </a:xfrm>
          <a:prstGeom prst="rect">
            <a:avLst/>
          </a:prstGeom>
        </p:spPr>
      </p:pic>
      <p:sp>
        <p:nvSpPr>
          <p:cNvPr id="3" name="Text 0"/>
          <p:cNvSpPr/>
          <p:nvPr/>
        </p:nvSpPr>
        <p:spPr>
          <a:xfrm>
            <a:off x="6280190" y="3022997"/>
            <a:ext cx="6162080"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Data and Technologies</a:t>
            </a:r>
            <a:endParaRPr lang="en-US" sz="4650" dirty="0"/>
          </a:p>
        </p:txBody>
      </p:sp>
      <p:pic>
        <p:nvPicPr>
          <p:cNvPr id="4" name="Image 1" descr="preencoded.png">    </p:cNvPr>
          <p:cNvPicPr>
            <a:picLocks noChangeAspect="1"/>
          </p:cNvPicPr>
          <p:nvPr/>
        </p:nvPicPr>
        <p:blipFill>
          <a:blip r:embed="rId2"/>
          <a:stretch>
            <a:fillRect/>
          </a:stretch>
        </p:blipFill>
        <p:spPr>
          <a:xfrm>
            <a:off x="6280190" y="4107418"/>
            <a:ext cx="566976" cy="566976"/>
          </a:xfrm>
          <a:prstGeom prst="rect">
            <a:avLst/>
          </a:prstGeom>
        </p:spPr>
      </p:pic>
      <p:sp>
        <p:nvSpPr>
          <p:cNvPr id="5" name="Text 1"/>
          <p:cNvSpPr/>
          <p:nvPr/>
        </p:nvSpPr>
        <p:spPr>
          <a:xfrm>
            <a:off x="6280190" y="4901208"/>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MNIST Dataset</a:t>
            </a:r>
            <a:endParaRPr lang="en-US" sz="2300" dirty="0"/>
          </a:p>
        </p:txBody>
      </p:sp>
      <p:sp>
        <p:nvSpPr>
          <p:cNvPr id="6" name="Text 2"/>
          <p:cNvSpPr/>
          <p:nvPr/>
        </p:nvSpPr>
        <p:spPr>
          <a:xfrm>
            <a:off x="6280190" y="5409367"/>
            <a:ext cx="3608070" cy="254031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MNIST dataset contains 60,000 training and 10,000 testing images of handwritten digits. Each image is 28x28 pixels, representing grayscale pixels from 0 (black) to 255 (white).</a:t>
            </a:r>
            <a:endParaRPr lang="en-US" sz="1750" dirty="0"/>
          </a:p>
        </p:txBody>
      </p:sp>
      <p:pic>
        <p:nvPicPr>
          <p:cNvPr id="7" name="Image 2" descr="preencoded.png">    </p:cNvPr>
          <p:cNvPicPr>
            <a:picLocks noChangeAspect="1"/>
          </p:cNvPicPr>
          <p:nvPr/>
        </p:nvPicPr>
        <p:blipFill>
          <a:blip r:embed="rId3"/>
          <a:stretch>
            <a:fillRect/>
          </a:stretch>
        </p:blipFill>
        <p:spPr>
          <a:xfrm>
            <a:off x="10228421" y="4107418"/>
            <a:ext cx="566976" cy="566976"/>
          </a:xfrm>
          <a:prstGeom prst="rect">
            <a:avLst/>
          </a:prstGeom>
        </p:spPr>
      </p:pic>
      <p:sp>
        <p:nvSpPr>
          <p:cNvPr id="8" name="Text 3"/>
          <p:cNvSpPr/>
          <p:nvPr/>
        </p:nvSpPr>
        <p:spPr>
          <a:xfrm>
            <a:off x="10228421" y="4901208"/>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Technologies Used</a:t>
            </a:r>
            <a:endParaRPr lang="en-US" sz="2300" dirty="0"/>
          </a:p>
        </p:txBody>
      </p:sp>
      <p:sp>
        <p:nvSpPr>
          <p:cNvPr id="9" name="Text 4"/>
          <p:cNvSpPr/>
          <p:nvPr/>
        </p:nvSpPr>
        <p:spPr>
          <a:xfrm>
            <a:off x="10228421" y="5409367"/>
            <a:ext cx="3608189"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system relies on Python for programming, TensorFlow/Keras for building the neural network model, NumPy for numerical computations, and OpenCV for image processing.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95074" y="605671"/>
            <a:ext cx="4463534" cy="557927"/>
          </a:xfrm>
          <a:prstGeom prst="rect">
            <a:avLst/>
          </a:prstGeom>
          <a:noFill/>
          <a:ln/>
        </p:spPr>
        <p:txBody>
          <a:bodyPr wrap="none" lIns="0" tIns="0" rIns="0" bIns="0" rtlCol="0" anchor="t"/>
          <a:lstStyle/>
          <a:p>
            <a:pPr indent="0" marL="0">
              <a:lnSpc>
                <a:spcPts val="4350"/>
              </a:lnSpc>
              <a:buNone/>
            </a:pPr>
            <a:r>
              <a:rPr lang="en-US" sz="3500" b="1" dirty="0">
                <a:solidFill>
                  <a:srgbClr val="000000"/>
                </a:solidFill>
                <a:latin typeface="Petrona Bold" pitchFamily="34" charset="0"/>
                <a:ea typeface="Petrona Bold" pitchFamily="34" charset="-122"/>
                <a:cs typeface="Petrona Bold" pitchFamily="34" charset="-120"/>
              </a:rPr>
              <a:t>Code Explanation</a:t>
            </a:r>
            <a:endParaRPr lang="en-US" sz="3500" dirty="0"/>
          </a:p>
        </p:txBody>
      </p:sp>
      <p:sp>
        <p:nvSpPr>
          <p:cNvPr id="3" name="Shape 1"/>
          <p:cNvSpPr/>
          <p:nvPr/>
        </p:nvSpPr>
        <p:spPr>
          <a:xfrm>
            <a:off x="595074" y="1694855"/>
            <a:ext cx="382548" cy="382548"/>
          </a:xfrm>
          <a:prstGeom prst="roundRect">
            <a:avLst>
              <a:gd name="adj" fmla="val 18669"/>
            </a:avLst>
          </a:prstGeom>
          <a:solidFill>
            <a:srgbClr val="CCEEFF"/>
          </a:solidFill>
          <a:ln w="7620">
            <a:solidFill>
              <a:srgbClr val="B2D4E5"/>
            </a:solidFill>
            <a:prstDash val="solid"/>
          </a:ln>
        </p:spPr>
      </p:sp>
      <p:sp>
        <p:nvSpPr>
          <p:cNvPr id="4" name="Text 2"/>
          <p:cNvSpPr/>
          <p:nvPr/>
        </p:nvSpPr>
        <p:spPr>
          <a:xfrm>
            <a:off x="729020" y="1752243"/>
            <a:ext cx="114657" cy="267772"/>
          </a:xfrm>
          <a:prstGeom prst="rect">
            <a:avLst/>
          </a:prstGeom>
          <a:noFill/>
          <a:ln/>
        </p:spPr>
        <p:txBody>
          <a:bodyPr wrap="none" lIns="0" tIns="0" rIns="0" bIns="0" rtlCol="0" anchor="t"/>
          <a:lstStyle/>
          <a:p>
            <a:pPr algn="ctr" indent="0" marL="0">
              <a:lnSpc>
                <a:spcPts val="2100"/>
              </a:lnSpc>
              <a:buNone/>
            </a:pPr>
            <a:r>
              <a:rPr lang="en-US" sz="2100" b="1" dirty="0">
                <a:solidFill>
                  <a:srgbClr val="272525"/>
                </a:solidFill>
                <a:latin typeface="Petrona Bold" pitchFamily="34" charset="0"/>
                <a:ea typeface="Petrona Bold" pitchFamily="34" charset="-122"/>
                <a:cs typeface="Petrona Bold" pitchFamily="34" charset="-120"/>
              </a:rPr>
              <a:t>1</a:t>
            </a:r>
            <a:endParaRPr lang="en-US" sz="2100" dirty="0"/>
          </a:p>
        </p:txBody>
      </p:sp>
      <p:sp>
        <p:nvSpPr>
          <p:cNvPr id="5" name="Text 3"/>
          <p:cNvSpPr/>
          <p:nvPr/>
        </p:nvSpPr>
        <p:spPr>
          <a:xfrm>
            <a:off x="1147643" y="1694855"/>
            <a:ext cx="3296722" cy="278844"/>
          </a:xfrm>
          <a:prstGeom prst="rect">
            <a:avLst/>
          </a:prstGeom>
          <a:noFill/>
          <a:ln/>
        </p:spPr>
        <p:txBody>
          <a:bodyPr wrap="none" lIns="0" tIns="0" rIns="0" bIns="0" rtlCol="0" anchor="t"/>
          <a:lstStyle/>
          <a:p>
            <a:pPr indent="0" marL="0">
              <a:lnSpc>
                <a:spcPts val="2150"/>
              </a:lnSpc>
              <a:buNone/>
            </a:pPr>
            <a:r>
              <a:rPr lang="en-US" sz="1750" b="1" dirty="0">
                <a:solidFill>
                  <a:srgbClr val="272525"/>
                </a:solidFill>
                <a:latin typeface="Petrona Bold" pitchFamily="34" charset="0"/>
                <a:ea typeface="Petrona Bold" pitchFamily="34" charset="-122"/>
                <a:cs typeface="Petrona Bold" pitchFamily="34" charset="-120"/>
              </a:rPr>
              <a:t>Data Loading and Preprocessing</a:t>
            </a:r>
            <a:endParaRPr lang="en-US" sz="1750" dirty="0"/>
          </a:p>
        </p:txBody>
      </p:sp>
      <p:sp>
        <p:nvSpPr>
          <p:cNvPr id="6" name="Text 4"/>
          <p:cNvSpPr/>
          <p:nvPr/>
        </p:nvSpPr>
        <p:spPr>
          <a:xfrm>
            <a:off x="1147643" y="2075617"/>
            <a:ext cx="3814167" cy="1087755"/>
          </a:xfrm>
          <a:prstGeom prst="rect">
            <a:avLst/>
          </a:prstGeom>
          <a:noFill/>
          <a:ln/>
        </p:spPr>
        <p:txBody>
          <a:bodyPr wrap="square" lIns="0" tIns="0" rIns="0" bIns="0" rtlCol="0" anchor="t"/>
          <a:lstStyle/>
          <a:p>
            <a:pPr indent="0" marL="0">
              <a:lnSpc>
                <a:spcPts val="2100"/>
              </a:lnSpc>
              <a:buNone/>
            </a:pPr>
            <a:r>
              <a:rPr lang="en-US" sz="1300" dirty="0">
                <a:solidFill>
                  <a:srgbClr val="272525"/>
                </a:solidFill>
                <a:latin typeface="Inter" pitchFamily="34" charset="0"/>
                <a:ea typeface="Inter" pitchFamily="34" charset="-122"/>
                <a:cs typeface="Inter" pitchFamily="34" charset="-120"/>
              </a:rPr>
              <a:t>The MNIST dataset is loaded and split into training and testing sets. Normalization scales pixel values to a range of 0-1, which speeds up the training process and improves accuracy.</a:t>
            </a:r>
            <a:endParaRPr lang="en-US" sz="1300" dirty="0"/>
          </a:p>
        </p:txBody>
      </p:sp>
      <p:sp>
        <p:nvSpPr>
          <p:cNvPr id="7" name="Shape 5"/>
          <p:cNvSpPr/>
          <p:nvPr/>
        </p:nvSpPr>
        <p:spPr>
          <a:xfrm>
            <a:off x="5131832" y="1694855"/>
            <a:ext cx="382548" cy="382548"/>
          </a:xfrm>
          <a:prstGeom prst="roundRect">
            <a:avLst>
              <a:gd name="adj" fmla="val 18669"/>
            </a:avLst>
          </a:prstGeom>
          <a:solidFill>
            <a:srgbClr val="CCEEFF"/>
          </a:solidFill>
          <a:ln w="7620">
            <a:solidFill>
              <a:srgbClr val="B2D4E5"/>
            </a:solidFill>
            <a:prstDash val="solid"/>
          </a:ln>
        </p:spPr>
      </p:sp>
      <p:sp>
        <p:nvSpPr>
          <p:cNvPr id="8" name="Text 6"/>
          <p:cNvSpPr/>
          <p:nvPr/>
        </p:nvSpPr>
        <p:spPr>
          <a:xfrm>
            <a:off x="5247203" y="1752243"/>
            <a:ext cx="151805" cy="267772"/>
          </a:xfrm>
          <a:prstGeom prst="rect">
            <a:avLst/>
          </a:prstGeom>
          <a:noFill/>
          <a:ln/>
        </p:spPr>
        <p:txBody>
          <a:bodyPr wrap="none" lIns="0" tIns="0" rIns="0" bIns="0" rtlCol="0" anchor="t"/>
          <a:lstStyle/>
          <a:p>
            <a:pPr algn="ctr" indent="0" marL="0">
              <a:lnSpc>
                <a:spcPts val="2100"/>
              </a:lnSpc>
              <a:buNone/>
            </a:pPr>
            <a:r>
              <a:rPr lang="en-US" sz="2100" b="1" dirty="0">
                <a:solidFill>
                  <a:srgbClr val="272525"/>
                </a:solidFill>
                <a:latin typeface="Petrona Bold" pitchFamily="34" charset="0"/>
                <a:ea typeface="Petrona Bold" pitchFamily="34" charset="-122"/>
                <a:cs typeface="Petrona Bold" pitchFamily="34" charset="-120"/>
              </a:rPr>
              <a:t>2</a:t>
            </a:r>
            <a:endParaRPr lang="en-US" sz="2100" dirty="0"/>
          </a:p>
        </p:txBody>
      </p:sp>
      <p:sp>
        <p:nvSpPr>
          <p:cNvPr id="9" name="Text 7"/>
          <p:cNvSpPr/>
          <p:nvPr/>
        </p:nvSpPr>
        <p:spPr>
          <a:xfrm>
            <a:off x="5684401" y="1694855"/>
            <a:ext cx="2231708" cy="278844"/>
          </a:xfrm>
          <a:prstGeom prst="rect">
            <a:avLst/>
          </a:prstGeom>
          <a:noFill/>
          <a:ln/>
        </p:spPr>
        <p:txBody>
          <a:bodyPr wrap="none" lIns="0" tIns="0" rIns="0" bIns="0" rtlCol="0" anchor="t"/>
          <a:lstStyle/>
          <a:p>
            <a:pPr indent="0" marL="0">
              <a:lnSpc>
                <a:spcPts val="2150"/>
              </a:lnSpc>
              <a:buNone/>
            </a:pPr>
            <a:r>
              <a:rPr lang="en-US" sz="1750" b="1" dirty="0">
                <a:solidFill>
                  <a:srgbClr val="272525"/>
                </a:solidFill>
                <a:latin typeface="Petrona Bold" pitchFamily="34" charset="0"/>
                <a:ea typeface="Petrona Bold" pitchFamily="34" charset="-122"/>
                <a:cs typeface="Petrona Bold" pitchFamily="34" charset="-120"/>
              </a:rPr>
              <a:t>Model Creation</a:t>
            </a:r>
            <a:endParaRPr lang="en-US" sz="1750" dirty="0"/>
          </a:p>
        </p:txBody>
      </p:sp>
      <p:sp>
        <p:nvSpPr>
          <p:cNvPr id="10" name="Text 8"/>
          <p:cNvSpPr/>
          <p:nvPr/>
        </p:nvSpPr>
        <p:spPr>
          <a:xfrm>
            <a:off x="5684401" y="2075617"/>
            <a:ext cx="3814167" cy="1631632"/>
          </a:xfrm>
          <a:prstGeom prst="rect">
            <a:avLst/>
          </a:prstGeom>
          <a:noFill/>
          <a:ln/>
        </p:spPr>
        <p:txBody>
          <a:bodyPr wrap="square" lIns="0" tIns="0" rIns="0" bIns="0" rtlCol="0" anchor="t"/>
          <a:lstStyle/>
          <a:p>
            <a:pPr indent="0" marL="0">
              <a:lnSpc>
                <a:spcPts val="2100"/>
              </a:lnSpc>
              <a:buNone/>
            </a:pPr>
            <a:r>
              <a:rPr lang="en-US" sz="1300" dirty="0">
                <a:solidFill>
                  <a:srgbClr val="272525"/>
                </a:solidFill>
                <a:latin typeface="Inter" pitchFamily="34" charset="0"/>
                <a:ea typeface="Inter" pitchFamily="34" charset="-122"/>
                <a:cs typeface="Inter" pitchFamily="34" charset="-120"/>
              </a:rPr>
              <a:t>The model consists of a Flatten layer that converts the 2D images into 1D arrays, two Dense layers with 128 neurons and ReLU activation for feature extraction, and an Output layer with 10 neurons and softmax activation for classification.</a:t>
            </a:r>
            <a:endParaRPr lang="en-US" sz="1300" dirty="0"/>
          </a:p>
        </p:txBody>
      </p:sp>
      <p:sp>
        <p:nvSpPr>
          <p:cNvPr id="11" name="Shape 9"/>
          <p:cNvSpPr/>
          <p:nvPr/>
        </p:nvSpPr>
        <p:spPr>
          <a:xfrm>
            <a:off x="9668589" y="1694855"/>
            <a:ext cx="382548" cy="382548"/>
          </a:xfrm>
          <a:prstGeom prst="roundRect">
            <a:avLst>
              <a:gd name="adj" fmla="val 18669"/>
            </a:avLst>
          </a:prstGeom>
          <a:solidFill>
            <a:srgbClr val="CCEEFF"/>
          </a:solidFill>
          <a:ln w="7620">
            <a:solidFill>
              <a:srgbClr val="B2D4E5"/>
            </a:solidFill>
            <a:prstDash val="solid"/>
          </a:ln>
        </p:spPr>
      </p:sp>
      <p:sp>
        <p:nvSpPr>
          <p:cNvPr id="12" name="Text 10"/>
          <p:cNvSpPr/>
          <p:nvPr/>
        </p:nvSpPr>
        <p:spPr>
          <a:xfrm>
            <a:off x="9784080" y="1752243"/>
            <a:ext cx="151567" cy="267772"/>
          </a:xfrm>
          <a:prstGeom prst="rect">
            <a:avLst/>
          </a:prstGeom>
          <a:noFill/>
          <a:ln/>
        </p:spPr>
        <p:txBody>
          <a:bodyPr wrap="none" lIns="0" tIns="0" rIns="0" bIns="0" rtlCol="0" anchor="t"/>
          <a:lstStyle/>
          <a:p>
            <a:pPr algn="ctr" indent="0" marL="0">
              <a:lnSpc>
                <a:spcPts val="2100"/>
              </a:lnSpc>
              <a:buNone/>
            </a:pPr>
            <a:r>
              <a:rPr lang="en-US" sz="2100" b="1" dirty="0">
                <a:solidFill>
                  <a:srgbClr val="272525"/>
                </a:solidFill>
                <a:latin typeface="Petrona Bold" pitchFamily="34" charset="0"/>
                <a:ea typeface="Petrona Bold" pitchFamily="34" charset="-122"/>
                <a:cs typeface="Petrona Bold" pitchFamily="34" charset="-120"/>
              </a:rPr>
              <a:t>3</a:t>
            </a:r>
            <a:endParaRPr lang="en-US" sz="2100" dirty="0"/>
          </a:p>
        </p:txBody>
      </p:sp>
      <p:sp>
        <p:nvSpPr>
          <p:cNvPr id="13" name="Text 11"/>
          <p:cNvSpPr/>
          <p:nvPr/>
        </p:nvSpPr>
        <p:spPr>
          <a:xfrm>
            <a:off x="10221158" y="1694855"/>
            <a:ext cx="2231708" cy="278844"/>
          </a:xfrm>
          <a:prstGeom prst="rect">
            <a:avLst/>
          </a:prstGeom>
          <a:noFill/>
          <a:ln/>
        </p:spPr>
        <p:txBody>
          <a:bodyPr wrap="none" lIns="0" tIns="0" rIns="0" bIns="0" rtlCol="0" anchor="t"/>
          <a:lstStyle/>
          <a:p>
            <a:pPr indent="0" marL="0">
              <a:lnSpc>
                <a:spcPts val="2150"/>
              </a:lnSpc>
              <a:buNone/>
            </a:pPr>
            <a:r>
              <a:rPr lang="en-US" sz="1750" b="1" dirty="0">
                <a:solidFill>
                  <a:srgbClr val="272525"/>
                </a:solidFill>
                <a:latin typeface="Petrona Bold" pitchFamily="34" charset="0"/>
                <a:ea typeface="Petrona Bold" pitchFamily="34" charset="-122"/>
                <a:cs typeface="Petrona Bold" pitchFamily="34" charset="-120"/>
              </a:rPr>
              <a:t>Training the Model</a:t>
            </a:r>
            <a:endParaRPr lang="en-US" sz="1750" dirty="0"/>
          </a:p>
        </p:txBody>
      </p:sp>
      <p:sp>
        <p:nvSpPr>
          <p:cNvPr id="14" name="Text 12"/>
          <p:cNvSpPr/>
          <p:nvPr/>
        </p:nvSpPr>
        <p:spPr>
          <a:xfrm>
            <a:off x="10221158" y="2075617"/>
            <a:ext cx="3814167" cy="1631632"/>
          </a:xfrm>
          <a:prstGeom prst="rect">
            <a:avLst/>
          </a:prstGeom>
          <a:noFill/>
          <a:ln/>
        </p:spPr>
        <p:txBody>
          <a:bodyPr wrap="square" lIns="0" tIns="0" rIns="0" bIns="0" rtlCol="0" anchor="t"/>
          <a:lstStyle/>
          <a:p>
            <a:pPr indent="0" marL="0">
              <a:lnSpc>
                <a:spcPts val="2100"/>
              </a:lnSpc>
              <a:buNone/>
            </a:pPr>
            <a:r>
              <a:rPr lang="en-US" sz="1300" dirty="0">
                <a:solidFill>
                  <a:srgbClr val="272525"/>
                </a:solidFill>
                <a:latin typeface="Inter" pitchFamily="34" charset="0"/>
                <a:ea typeface="Inter" pitchFamily="34" charset="-122"/>
                <a:cs typeface="Inter" pitchFamily="34" charset="-120"/>
              </a:rPr>
              <a:t>The model is compiled with the Adam optimizer for weight adjustment, the sparse categorical cross-entropy loss function to measure prediction error, and accuracy metrics. The model is trained for 3 epochs, a balance between speed and accuracy.</a:t>
            </a:r>
            <a:endParaRPr lang="en-US" sz="1300" dirty="0"/>
          </a:p>
        </p:txBody>
      </p:sp>
      <p:sp>
        <p:nvSpPr>
          <p:cNvPr id="15" name="Text 13"/>
          <p:cNvSpPr/>
          <p:nvPr/>
        </p:nvSpPr>
        <p:spPr>
          <a:xfrm>
            <a:off x="595074" y="3962281"/>
            <a:ext cx="3296722" cy="278844"/>
          </a:xfrm>
          <a:prstGeom prst="rect">
            <a:avLst/>
          </a:prstGeom>
          <a:noFill/>
          <a:ln/>
        </p:spPr>
        <p:txBody>
          <a:bodyPr wrap="none" lIns="0" tIns="0" rIns="0" bIns="0" rtlCol="0" anchor="t"/>
          <a:lstStyle/>
          <a:p>
            <a:pPr indent="0" marL="0">
              <a:lnSpc>
                <a:spcPts val="2150"/>
              </a:lnSpc>
              <a:buNone/>
            </a:pPr>
            <a:r>
              <a:rPr lang="en-US" sz="1750" b="1" dirty="0">
                <a:solidFill>
                  <a:srgbClr val="000000"/>
                </a:solidFill>
                <a:latin typeface="Petrona Bold" pitchFamily="34" charset="0"/>
                <a:ea typeface="Petrona Bold" pitchFamily="34" charset="-122"/>
                <a:cs typeface="Petrona Bold" pitchFamily="34" charset="-120"/>
              </a:rPr>
              <a:t>Data Loading and Preprocessing</a:t>
            </a:r>
            <a:endParaRPr lang="en-US" sz="1750" dirty="0"/>
          </a:p>
        </p:txBody>
      </p:sp>
      <p:sp>
        <p:nvSpPr>
          <p:cNvPr id="16" name="Shape 14"/>
          <p:cNvSpPr/>
          <p:nvPr/>
        </p:nvSpPr>
        <p:spPr>
          <a:xfrm>
            <a:off x="595074" y="4496157"/>
            <a:ext cx="13440251" cy="1342787"/>
          </a:xfrm>
          <a:prstGeom prst="roundRect">
            <a:avLst>
              <a:gd name="adj" fmla="val 5319"/>
            </a:avLst>
          </a:prstGeom>
          <a:solidFill>
            <a:srgbClr val="CCEEFF"/>
          </a:solidFill>
          <a:ln/>
        </p:spPr>
      </p:sp>
      <p:sp>
        <p:nvSpPr>
          <p:cNvPr id="17" name="Shape 15"/>
          <p:cNvSpPr/>
          <p:nvPr/>
        </p:nvSpPr>
        <p:spPr>
          <a:xfrm>
            <a:off x="586621" y="4496157"/>
            <a:ext cx="13457158" cy="1342787"/>
          </a:xfrm>
          <a:prstGeom prst="roundRect">
            <a:avLst>
              <a:gd name="adj" fmla="val 1900"/>
            </a:avLst>
          </a:prstGeom>
          <a:solidFill>
            <a:srgbClr val="CCEEFF"/>
          </a:solidFill>
          <a:ln/>
        </p:spPr>
      </p:sp>
      <p:sp>
        <p:nvSpPr>
          <p:cNvPr id="18" name="Text 16"/>
          <p:cNvSpPr/>
          <p:nvPr/>
        </p:nvSpPr>
        <p:spPr>
          <a:xfrm>
            <a:off x="756642" y="4623673"/>
            <a:ext cx="13117116" cy="1087755"/>
          </a:xfrm>
          <a:prstGeom prst="rect">
            <a:avLst/>
          </a:prstGeom>
          <a:noFill/>
          <a:ln/>
        </p:spPr>
        <p:txBody>
          <a:bodyPr wrap="square" lIns="0" tIns="0" rIns="0" bIns="0" rtlCol="0" anchor="t"/>
          <a:lstStyle/>
          <a:p>
            <a:pPr indent="0" marL="0">
              <a:lnSpc>
                <a:spcPts val="2100"/>
              </a:lnSpc>
              <a:buNone/>
            </a:pPr>
            <a:r>
              <a:rPr lang="en-US" sz="1300" dirty="0">
                <a:solidFill>
                  <a:srgbClr val="272525"/>
                </a:solidFill>
                <a:highlight>
                  <a:srgbClr val="CCEEFF"/>
                </a:highlight>
                <a:latin typeface="Consolas" pitchFamily="34" charset="0"/>
                <a:ea typeface="Consolas" pitchFamily="34" charset="-122"/>
                <a:cs typeface="Consolas" pitchFamily="34" charset="-120"/>
              </a:rPr>
              <a:t>(x_train, y_train), (x_test, y_test) = mnist.load_data()
x_train = tf.keras.utils.normalize(x_train, axis=1)
x_test = tf.keras.utils.normalize(x_test, axis=1)
</a:t>
            </a:r>
            <a:endParaRPr lang="en-US" sz="1300" dirty="0"/>
          </a:p>
        </p:txBody>
      </p:sp>
      <p:sp>
        <p:nvSpPr>
          <p:cNvPr id="19" name="Text 17"/>
          <p:cNvSpPr/>
          <p:nvPr/>
        </p:nvSpPr>
        <p:spPr>
          <a:xfrm>
            <a:off x="595074" y="6093976"/>
            <a:ext cx="2231708" cy="278844"/>
          </a:xfrm>
          <a:prstGeom prst="rect">
            <a:avLst/>
          </a:prstGeom>
          <a:noFill/>
          <a:ln/>
        </p:spPr>
        <p:txBody>
          <a:bodyPr wrap="none" lIns="0" tIns="0" rIns="0" bIns="0" rtlCol="0" anchor="t"/>
          <a:lstStyle/>
          <a:p>
            <a:pPr indent="0" marL="0">
              <a:lnSpc>
                <a:spcPts val="2150"/>
              </a:lnSpc>
              <a:buNone/>
            </a:pPr>
            <a:r>
              <a:rPr lang="en-US" sz="1750" b="1" dirty="0">
                <a:solidFill>
                  <a:srgbClr val="000000"/>
                </a:solidFill>
                <a:latin typeface="Petrona Bold" pitchFamily="34" charset="0"/>
                <a:ea typeface="Petrona Bold" pitchFamily="34" charset="-122"/>
                <a:cs typeface="Petrona Bold" pitchFamily="34" charset="-120"/>
              </a:rPr>
              <a:t>Model Creation</a:t>
            </a:r>
            <a:endParaRPr lang="en-US" sz="1750" dirty="0"/>
          </a:p>
        </p:txBody>
      </p:sp>
      <p:sp>
        <p:nvSpPr>
          <p:cNvPr id="20" name="Shape 18"/>
          <p:cNvSpPr/>
          <p:nvPr/>
        </p:nvSpPr>
        <p:spPr>
          <a:xfrm>
            <a:off x="595074" y="6627852"/>
            <a:ext cx="13440251" cy="1886664"/>
          </a:xfrm>
          <a:prstGeom prst="roundRect">
            <a:avLst>
              <a:gd name="adj" fmla="val 3785"/>
            </a:avLst>
          </a:prstGeom>
          <a:solidFill>
            <a:srgbClr val="CCEEFF"/>
          </a:solidFill>
          <a:ln/>
        </p:spPr>
      </p:sp>
      <p:sp>
        <p:nvSpPr>
          <p:cNvPr id="21" name="Shape 19"/>
          <p:cNvSpPr/>
          <p:nvPr/>
        </p:nvSpPr>
        <p:spPr>
          <a:xfrm>
            <a:off x="586621" y="6627852"/>
            <a:ext cx="13457158" cy="1886664"/>
          </a:xfrm>
          <a:prstGeom prst="roundRect">
            <a:avLst>
              <a:gd name="adj" fmla="val 1352"/>
            </a:avLst>
          </a:prstGeom>
          <a:solidFill>
            <a:srgbClr val="CCEEFF"/>
          </a:solidFill>
          <a:ln/>
        </p:spPr>
      </p:sp>
      <p:sp>
        <p:nvSpPr>
          <p:cNvPr id="22" name="Text 20"/>
          <p:cNvSpPr/>
          <p:nvPr/>
        </p:nvSpPr>
        <p:spPr>
          <a:xfrm>
            <a:off x="756642" y="6755368"/>
            <a:ext cx="13117116" cy="1631632"/>
          </a:xfrm>
          <a:prstGeom prst="rect">
            <a:avLst/>
          </a:prstGeom>
          <a:noFill/>
          <a:ln/>
        </p:spPr>
        <p:txBody>
          <a:bodyPr wrap="square" lIns="0" tIns="0" rIns="0" bIns="0" rtlCol="0" anchor="t"/>
          <a:lstStyle/>
          <a:p>
            <a:pPr indent="0" marL="0">
              <a:lnSpc>
                <a:spcPts val="2100"/>
              </a:lnSpc>
              <a:buNone/>
            </a:pPr>
            <a:r>
              <a:rPr lang="en-US" sz="1300" dirty="0">
                <a:solidFill>
                  <a:srgbClr val="272525"/>
                </a:solidFill>
                <a:highlight>
                  <a:srgbClr val="CCEEFF"/>
                </a:highlight>
                <a:latin typeface="Consolas" pitchFamily="34" charset="0"/>
                <a:ea typeface="Consolas" pitchFamily="34" charset="-122"/>
                <a:cs typeface="Consolas" pitchFamily="34" charset="-120"/>
              </a:rPr>
              <a:t>model = tf.keras.models.Sequential([</a:t>
            </a:r>
            <a:endParaRPr lang="en-US" sz="1300" dirty="0"/>
          </a:p>
          <a:p>
            <a:pPr indent="0" marL="0">
              <a:lnSpc>
                <a:spcPts val="2100"/>
              </a:lnSpc>
              <a:buNone/>
            </a:pPr>
            <a:r>
              <a:rPr lang="en-US" sz="1300" dirty="0">
                <a:solidFill>
                  <a:srgbClr val="272525"/>
                </a:solidFill>
                <a:highlight>
                  <a:srgbClr val="CCEEFF"/>
                </a:highlight>
                <a:latin typeface="Consolas" pitchFamily="34" charset="0"/>
                <a:ea typeface="Consolas" pitchFamily="34" charset="-122"/>
                <a:cs typeface="Consolas" pitchFamily="34" charset="-120"/>
              </a:rPr>
              <a:t>  tf.keras.layers.Flatten(input_shape=(28, 28)),</a:t>
            </a:r>
            <a:endParaRPr lang="en-US" sz="1300" dirty="0"/>
          </a:p>
          <a:p>
            <a:pPr indent="0" marL="0">
              <a:lnSpc>
                <a:spcPts val="2100"/>
              </a:lnSpc>
              <a:buNone/>
            </a:pPr>
            <a:r>
              <a:rPr lang="en-US" sz="1300" dirty="0">
                <a:solidFill>
                  <a:srgbClr val="272525"/>
                </a:solidFill>
                <a:highlight>
                  <a:srgbClr val="CCEEFF"/>
                </a:highlight>
                <a:latin typeface="Consolas" pitchFamily="34" charset="0"/>
                <a:ea typeface="Consolas" pitchFamily="34" charset="-122"/>
                <a:cs typeface="Consolas" pitchFamily="34" charset="-120"/>
              </a:rPr>
              <a:t>  tf.keras.layers.Dense(128, activation='relu'),</a:t>
            </a:r>
            <a:endParaRPr lang="en-US" sz="1300" dirty="0"/>
          </a:p>
          <a:p>
            <a:pPr indent="0" marL="0">
              <a:lnSpc>
                <a:spcPts val="2100"/>
              </a:lnSpc>
              <a:buNone/>
            </a:pPr>
            <a:r>
              <a:rPr lang="en-US" sz="1300" dirty="0">
                <a:solidFill>
                  <a:srgbClr val="272525"/>
                </a:solidFill>
                <a:highlight>
                  <a:srgbClr val="CCEEFF"/>
                </a:highlight>
                <a:latin typeface="Consolas" pitchFamily="34" charset="0"/>
                <a:ea typeface="Consolas" pitchFamily="34" charset="-122"/>
                <a:cs typeface="Consolas" pitchFamily="34" charset="-120"/>
              </a:rPr>
              <a:t>  tf.keras.layers.Dense(128, activation='relu'),</a:t>
            </a:r>
            <a:endParaRPr lang="en-US" sz="1300" dirty="0"/>
          </a:p>
          <a:p>
            <a:pPr indent="0" marL="0">
              <a:lnSpc>
                <a:spcPts val="2100"/>
              </a:lnSpc>
              <a:buNone/>
            </a:pPr>
            <a:r>
              <a:rPr lang="en-US" sz="1300" dirty="0">
                <a:solidFill>
                  <a:srgbClr val="272525"/>
                </a:solidFill>
                <a:highlight>
                  <a:srgbClr val="CCEEFF"/>
                </a:highlight>
                <a:latin typeface="Consolas" pitchFamily="34" charset="0"/>
                <a:ea typeface="Consolas" pitchFamily="34" charset="-122"/>
                <a:cs typeface="Consolas" pitchFamily="34" charset="-120"/>
              </a:rPr>
              <a:t>  tf.keras.layers.Dense(10, activation='softmax')</a:t>
            </a:r>
            <a:endParaRPr lang="en-US" sz="1300" dirty="0"/>
          </a:p>
          <a:p>
            <a:pPr indent="0" marL="0">
              <a:lnSpc>
                <a:spcPts val="2100"/>
              </a:lnSpc>
              <a:buNone/>
            </a:pPr>
            <a:r>
              <a:rPr lang="en-US" sz="1300" dirty="0">
                <a:solidFill>
                  <a:srgbClr val="272525"/>
                </a:solidFill>
                <a:highlight>
                  <a:srgbClr val="CCEEFF"/>
                </a:highlight>
                <a:latin typeface="Consolas" pitchFamily="34" charset="0"/>
                <a:ea typeface="Consolas" pitchFamily="34" charset="-122"/>
                <a:cs typeface="Consolas" pitchFamily="34" charset="-120"/>
              </a:rPr>
              <a:t>])</a:t>
            </a:r>
            <a:endParaRPr lang="en-US" sz="1300" dirty="0"/>
          </a:p>
        </p:txBody>
      </p:sp>
      <p:sp>
        <p:nvSpPr>
          <p:cNvPr id="23" name="Text 21"/>
          <p:cNvSpPr/>
          <p:nvPr/>
        </p:nvSpPr>
        <p:spPr>
          <a:xfrm>
            <a:off x="595074" y="8705731"/>
            <a:ext cx="13440251" cy="271939"/>
          </a:xfrm>
          <a:prstGeom prst="rect">
            <a:avLst/>
          </a:prstGeom>
          <a:noFill/>
          <a:ln/>
        </p:spPr>
        <p:txBody>
          <a:bodyPr wrap="none" lIns="0" tIns="0" rIns="0" bIns="0" rtlCol="0" anchor="t"/>
          <a:lstStyle/>
          <a:p>
            <a:pPr indent="0" marL="0">
              <a:lnSpc>
                <a:spcPts val="2100"/>
              </a:lnSpc>
              <a:buNone/>
            </a:pPr>
            <a:endParaRPr lang="en-US" sz="1300" dirty="0"/>
          </a:p>
        </p:txBody>
      </p:sp>
      <p:sp>
        <p:nvSpPr>
          <p:cNvPr id="24" name="Text 22"/>
          <p:cNvSpPr/>
          <p:nvPr/>
        </p:nvSpPr>
        <p:spPr>
          <a:xfrm>
            <a:off x="595074" y="9168884"/>
            <a:ext cx="13440251" cy="271939"/>
          </a:xfrm>
          <a:prstGeom prst="rect">
            <a:avLst/>
          </a:prstGeom>
          <a:noFill/>
          <a:ln/>
        </p:spPr>
        <p:txBody>
          <a:bodyPr wrap="none" lIns="0" tIns="0" rIns="0" bIns="0" rtlCol="0" anchor="t"/>
          <a:lstStyle/>
          <a:p>
            <a:pPr indent="0" marL="0">
              <a:lnSpc>
                <a:spcPts val="2100"/>
              </a:lnSpc>
              <a:buNone/>
            </a:pPr>
            <a:endParaRPr lang="en-US" sz="1300" dirty="0"/>
          </a:p>
        </p:txBody>
      </p:sp>
      <p:sp>
        <p:nvSpPr>
          <p:cNvPr id="25" name="Text 23"/>
          <p:cNvSpPr/>
          <p:nvPr/>
        </p:nvSpPr>
        <p:spPr>
          <a:xfrm>
            <a:off x="595074" y="9632037"/>
            <a:ext cx="13440251" cy="271939"/>
          </a:xfrm>
          <a:prstGeom prst="rect">
            <a:avLst/>
          </a:prstGeom>
          <a:noFill/>
          <a:ln/>
        </p:spPr>
        <p:txBody>
          <a:bodyPr wrap="none" lIns="0" tIns="0" rIns="0" bIns="0" rtlCol="0" anchor="t"/>
          <a:lstStyle/>
          <a:p>
            <a:pPr indent="0" marL="0">
              <a:lnSpc>
                <a:spcPts val="2100"/>
              </a:lnSpc>
              <a:buNone/>
            </a:pPr>
            <a:endParaRPr lang="en-US" sz="1300" dirty="0"/>
          </a:p>
        </p:txBody>
      </p:sp>
      <p:sp>
        <p:nvSpPr>
          <p:cNvPr id="26" name="Text 24"/>
          <p:cNvSpPr/>
          <p:nvPr/>
        </p:nvSpPr>
        <p:spPr>
          <a:xfrm>
            <a:off x="595074" y="10095190"/>
            <a:ext cx="13440251" cy="271939"/>
          </a:xfrm>
          <a:prstGeom prst="rect">
            <a:avLst/>
          </a:prstGeom>
          <a:noFill/>
          <a:ln/>
        </p:spPr>
        <p:txBody>
          <a:bodyPr wrap="none" lIns="0" tIns="0" rIns="0" bIns="0" rtlCol="0" anchor="t"/>
          <a:lstStyle/>
          <a:p>
            <a:pPr indent="0" marL="0">
              <a:lnSpc>
                <a:spcPts val="2100"/>
              </a:lnSpc>
              <a:buNone/>
            </a:pP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10972800"/>
          </a:xfrm>
          <a:prstGeom prst="rect">
            <a:avLst/>
          </a:prstGeom>
        </p:spPr>
      </p:pic>
      <p:sp>
        <p:nvSpPr>
          <p:cNvPr id="3" name="Text 0"/>
          <p:cNvSpPr/>
          <p:nvPr/>
        </p:nvSpPr>
        <p:spPr>
          <a:xfrm>
            <a:off x="6280190" y="2656642"/>
            <a:ext cx="7556421" cy="1488519"/>
          </a:xfrm>
          <a:prstGeom prst="rect">
            <a:avLst/>
          </a:prstGeom>
          <a:noFill/>
          <a:ln/>
        </p:spPr>
        <p:txBody>
          <a:bodyPr wrap="squar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Model Performance and Sample Prediction</a:t>
            </a:r>
            <a:endParaRPr lang="en-US" sz="4650" dirty="0"/>
          </a:p>
        </p:txBody>
      </p:sp>
      <p:sp>
        <p:nvSpPr>
          <p:cNvPr id="4" name="Text 1"/>
          <p:cNvSpPr/>
          <p:nvPr/>
        </p:nvSpPr>
        <p:spPr>
          <a:xfrm>
            <a:off x="6280190" y="4598670"/>
            <a:ext cx="3608070" cy="748427"/>
          </a:xfrm>
          <a:prstGeom prst="rect">
            <a:avLst/>
          </a:prstGeom>
          <a:noFill/>
          <a:ln/>
        </p:spPr>
        <p:txBody>
          <a:bodyPr wrap="none" lIns="0" tIns="0" rIns="0" bIns="0" rtlCol="0" anchor="t"/>
          <a:lstStyle/>
          <a:p>
            <a:pPr algn="ctr" indent="0" marL="0">
              <a:lnSpc>
                <a:spcPts val="5850"/>
              </a:lnSpc>
              <a:buNone/>
            </a:pPr>
            <a:r>
              <a:rPr lang="en-US" sz="5850" b="1" dirty="0">
                <a:solidFill>
                  <a:srgbClr val="272525"/>
                </a:solidFill>
                <a:latin typeface="Petrona Bold" pitchFamily="34" charset="0"/>
                <a:ea typeface="Petrona Bold" pitchFamily="34" charset="-122"/>
                <a:cs typeface="Petrona Bold" pitchFamily="34" charset="-120"/>
              </a:rPr>
              <a:t>97-98%</a:t>
            </a:r>
            <a:endParaRPr lang="en-US" sz="5850" dirty="0"/>
          </a:p>
        </p:txBody>
      </p:sp>
      <p:sp>
        <p:nvSpPr>
          <p:cNvPr id="5" name="Text 2"/>
          <p:cNvSpPr/>
          <p:nvPr/>
        </p:nvSpPr>
        <p:spPr>
          <a:xfrm>
            <a:off x="6595705" y="5630466"/>
            <a:ext cx="2977039" cy="372070"/>
          </a:xfrm>
          <a:prstGeom prst="rect">
            <a:avLst/>
          </a:prstGeom>
          <a:noFill/>
          <a:ln/>
        </p:spPr>
        <p:txBody>
          <a:bodyPr wrap="none" lIns="0" tIns="0" rIns="0" bIns="0" rtlCol="0" anchor="t"/>
          <a:lstStyle/>
          <a:p>
            <a:pPr algn="ct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Accuracy</a:t>
            </a:r>
            <a:endParaRPr lang="en-US" sz="2300" dirty="0"/>
          </a:p>
        </p:txBody>
      </p:sp>
      <p:sp>
        <p:nvSpPr>
          <p:cNvPr id="6" name="Text 3"/>
          <p:cNvSpPr/>
          <p:nvPr/>
        </p:nvSpPr>
        <p:spPr>
          <a:xfrm>
            <a:off x="6280190" y="6138624"/>
            <a:ext cx="3608070" cy="1814512"/>
          </a:xfrm>
          <a:prstGeom prst="rect">
            <a:avLst/>
          </a:prstGeom>
          <a:noFill/>
          <a:ln/>
        </p:spPr>
        <p:txBody>
          <a:bodyPr wrap="square" lIns="0" tIns="0" rIns="0" bIns="0" rtlCol="0" anchor="t"/>
          <a:lstStyle/>
          <a:p>
            <a:pPr algn="ctr" indent="0" marL="0">
              <a:lnSpc>
                <a:spcPts val="2850"/>
              </a:lnSpc>
              <a:buNone/>
            </a:pPr>
            <a:r>
              <a:rPr lang="en-US" sz="1750" dirty="0">
                <a:solidFill>
                  <a:srgbClr val="272525"/>
                </a:solidFill>
                <a:latin typeface="Inter" pitchFamily="34" charset="0"/>
                <a:ea typeface="Inter" pitchFamily="34" charset="-122"/>
                <a:cs typeface="Inter" pitchFamily="34" charset="-120"/>
              </a:rPr>
              <a:t>The model achieved a high accuracy of 97-98% on the testing dataset, demonstrating its ability to effectively classify handwritten digits.</a:t>
            </a:r>
            <a:endParaRPr lang="en-US" sz="1750" dirty="0"/>
          </a:p>
        </p:txBody>
      </p:sp>
      <p:sp>
        <p:nvSpPr>
          <p:cNvPr id="7" name="Text 4"/>
          <p:cNvSpPr/>
          <p:nvPr/>
        </p:nvSpPr>
        <p:spPr>
          <a:xfrm>
            <a:off x="10228421" y="4598670"/>
            <a:ext cx="3608189" cy="748427"/>
          </a:xfrm>
          <a:prstGeom prst="rect">
            <a:avLst/>
          </a:prstGeom>
          <a:noFill/>
          <a:ln/>
        </p:spPr>
        <p:txBody>
          <a:bodyPr wrap="none" lIns="0" tIns="0" rIns="0" bIns="0" rtlCol="0" anchor="t"/>
          <a:lstStyle/>
          <a:p>
            <a:pPr algn="ctr" indent="0" marL="0">
              <a:lnSpc>
                <a:spcPts val="5850"/>
              </a:lnSpc>
              <a:buNone/>
            </a:pPr>
            <a:r>
              <a:rPr lang="en-US" sz="5850" b="1" dirty="0">
                <a:solidFill>
                  <a:srgbClr val="272525"/>
                </a:solidFill>
                <a:latin typeface="Petrona Bold" pitchFamily="34" charset="0"/>
                <a:ea typeface="Petrona Bold" pitchFamily="34" charset="-122"/>
                <a:cs typeface="Petrona Bold" pitchFamily="34" charset="-120"/>
              </a:rPr>
              <a:t>1</a:t>
            </a:r>
            <a:endParaRPr lang="en-US" sz="5850" dirty="0"/>
          </a:p>
        </p:txBody>
      </p:sp>
      <p:sp>
        <p:nvSpPr>
          <p:cNvPr id="8" name="Text 5"/>
          <p:cNvSpPr/>
          <p:nvPr/>
        </p:nvSpPr>
        <p:spPr>
          <a:xfrm>
            <a:off x="10543937" y="5630466"/>
            <a:ext cx="2977039" cy="372070"/>
          </a:xfrm>
          <a:prstGeom prst="rect">
            <a:avLst/>
          </a:prstGeom>
          <a:noFill/>
          <a:ln/>
        </p:spPr>
        <p:txBody>
          <a:bodyPr wrap="none" lIns="0" tIns="0" rIns="0" bIns="0" rtlCol="0" anchor="t"/>
          <a:lstStyle/>
          <a:p>
            <a:pPr algn="ctr"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Prediction</a:t>
            </a:r>
            <a:endParaRPr lang="en-US" sz="2300" dirty="0"/>
          </a:p>
        </p:txBody>
      </p:sp>
      <p:sp>
        <p:nvSpPr>
          <p:cNvPr id="9" name="Text 6"/>
          <p:cNvSpPr/>
          <p:nvPr/>
        </p:nvSpPr>
        <p:spPr>
          <a:xfrm>
            <a:off x="10228421" y="6138624"/>
            <a:ext cx="3608189" cy="2177415"/>
          </a:xfrm>
          <a:prstGeom prst="rect">
            <a:avLst/>
          </a:prstGeom>
          <a:noFill/>
          <a:ln/>
        </p:spPr>
        <p:txBody>
          <a:bodyPr wrap="square" lIns="0" tIns="0" rIns="0" bIns="0" rtlCol="0" anchor="t"/>
          <a:lstStyle/>
          <a:p>
            <a:pPr algn="ctr" indent="0" marL="0">
              <a:lnSpc>
                <a:spcPts val="2850"/>
              </a:lnSpc>
              <a:buNone/>
            </a:pPr>
            <a:r>
              <a:rPr lang="en-US" sz="1750" dirty="0">
                <a:solidFill>
                  <a:srgbClr val="272525"/>
                </a:solidFill>
                <a:latin typeface="Inter" pitchFamily="34" charset="0"/>
                <a:ea typeface="Inter" pitchFamily="34" charset="-122"/>
                <a:cs typeface="Inter" pitchFamily="34" charset="-120"/>
              </a:rPr>
              <a:t>A sample image is loaded, processed by inverting pixels for consistency, and fed into the model for prediction. The model outputs the predicted digit based on its learned patterns.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10628"/>
            <a:ext cx="6034088"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Future Enhancements</a:t>
            </a:r>
            <a:endParaRPr lang="en-US" sz="4650" dirty="0"/>
          </a:p>
        </p:txBody>
      </p:sp>
      <p:pic>
        <p:nvPicPr>
          <p:cNvPr id="3" name="Image 0" descr="preencoded.png">    </p:cNvPr>
          <p:cNvPicPr>
            <a:picLocks noChangeAspect="1"/>
          </p:cNvPicPr>
          <p:nvPr/>
        </p:nvPicPr>
        <p:blipFill>
          <a:blip r:embed="rId1"/>
          <a:stretch>
            <a:fillRect/>
          </a:stretch>
        </p:blipFill>
        <p:spPr>
          <a:xfrm>
            <a:off x="2978348" y="2408515"/>
            <a:ext cx="2152055" cy="2413397"/>
          </a:xfrm>
          <a:prstGeom prst="rect">
            <a:avLst/>
          </a:prstGeom>
        </p:spPr>
      </p:pic>
      <p:sp>
        <p:nvSpPr>
          <p:cNvPr id="4" name="Text 1"/>
          <p:cNvSpPr/>
          <p:nvPr/>
        </p:nvSpPr>
        <p:spPr>
          <a:xfrm>
            <a:off x="3993713" y="3716298"/>
            <a:ext cx="121325" cy="453509"/>
          </a:xfrm>
          <a:prstGeom prst="rect">
            <a:avLst/>
          </a:prstGeom>
          <a:noFill/>
          <a:ln/>
        </p:spPr>
        <p:txBody>
          <a:bodyPr wrap="none" lIns="0" tIns="0" rIns="0" bIns="0" rtlCol="0" anchor="t"/>
          <a:lstStyle/>
          <a:p>
            <a:pPr algn="ctr" indent="0" marL="0">
              <a:lnSpc>
                <a:spcPts val="3550"/>
              </a:lnSpc>
              <a:buNone/>
            </a:pPr>
            <a:r>
              <a:rPr lang="en-US" sz="2200" b="1" dirty="0">
                <a:solidFill>
                  <a:srgbClr val="272525"/>
                </a:solidFill>
                <a:latin typeface="Petrona Bold" pitchFamily="34" charset="0"/>
                <a:ea typeface="Petrona Bold" pitchFamily="34" charset="-122"/>
                <a:cs typeface="Petrona Bold" pitchFamily="34" charset="-120"/>
              </a:rPr>
              <a:t>1</a:t>
            </a:r>
            <a:endParaRPr lang="en-US" sz="2200" dirty="0"/>
          </a:p>
        </p:txBody>
      </p:sp>
      <p:sp>
        <p:nvSpPr>
          <p:cNvPr id="5" name="Text 2"/>
          <p:cNvSpPr/>
          <p:nvPr/>
        </p:nvSpPr>
        <p:spPr>
          <a:xfrm>
            <a:off x="5357217" y="2816781"/>
            <a:ext cx="3175397"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Accuracy Improvement</a:t>
            </a:r>
            <a:endParaRPr lang="en-US" sz="2300" dirty="0"/>
          </a:p>
        </p:txBody>
      </p:sp>
      <p:sp>
        <p:nvSpPr>
          <p:cNvPr id="6" name="Text 3"/>
          <p:cNvSpPr/>
          <p:nvPr/>
        </p:nvSpPr>
        <p:spPr>
          <a:xfrm>
            <a:off x="5357217" y="3324939"/>
            <a:ext cx="825257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Implementing Convolutional Neural Networks (CNNs) can further enhance accuracy by focusing on spatial relationships in images, leading to more robust feature extraction and potentially higher performance.</a:t>
            </a:r>
            <a:endParaRPr lang="en-US" sz="1750" dirty="0"/>
          </a:p>
        </p:txBody>
      </p:sp>
      <p:sp>
        <p:nvSpPr>
          <p:cNvPr id="7" name="Shape 4"/>
          <p:cNvSpPr/>
          <p:nvPr/>
        </p:nvSpPr>
        <p:spPr>
          <a:xfrm>
            <a:off x="5187077" y="4835009"/>
            <a:ext cx="8592860" cy="15240"/>
          </a:xfrm>
          <a:prstGeom prst="roundRect">
            <a:avLst>
              <a:gd name="adj" fmla="val 625116"/>
            </a:avLst>
          </a:prstGeom>
          <a:solidFill>
            <a:srgbClr val="B2D4E5"/>
          </a:solidFill>
          <a:ln/>
        </p:spPr>
      </p:sp>
      <p:pic>
        <p:nvPicPr>
          <p:cNvPr id="8" name="Image 1" descr="preencoded.png">    </p:cNvPr>
          <p:cNvPicPr>
            <a:picLocks noChangeAspect="1"/>
          </p:cNvPicPr>
          <p:nvPr/>
        </p:nvPicPr>
        <p:blipFill>
          <a:blip r:embed="rId2"/>
          <a:stretch>
            <a:fillRect/>
          </a:stretch>
        </p:blipFill>
        <p:spPr>
          <a:xfrm>
            <a:off x="1902381" y="4878586"/>
            <a:ext cx="4304109" cy="2413397"/>
          </a:xfrm>
          <a:prstGeom prst="rect">
            <a:avLst/>
          </a:prstGeom>
        </p:spPr>
      </p:pic>
      <p:sp>
        <p:nvSpPr>
          <p:cNvPr id="9" name="Text 5"/>
          <p:cNvSpPr/>
          <p:nvPr/>
        </p:nvSpPr>
        <p:spPr>
          <a:xfrm>
            <a:off x="3973949" y="5858470"/>
            <a:ext cx="160734" cy="453509"/>
          </a:xfrm>
          <a:prstGeom prst="rect">
            <a:avLst/>
          </a:prstGeom>
          <a:noFill/>
          <a:ln/>
        </p:spPr>
        <p:txBody>
          <a:bodyPr wrap="none" lIns="0" tIns="0" rIns="0" bIns="0" rtlCol="0" anchor="t"/>
          <a:lstStyle/>
          <a:p>
            <a:pPr algn="ctr" indent="0" marL="0">
              <a:lnSpc>
                <a:spcPts val="3550"/>
              </a:lnSpc>
              <a:buNone/>
            </a:pPr>
            <a:r>
              <a:rPr lang="en-US" sz="2200" b="1" dirty="0">
                <a:solidFill>
                  <a:srgbClr val="272525"/>
                </a:solidFill>
                <a:latin typeface="Petrona Bold" pitchFamily="34" charset="0"/>
                <a:ea typeface="Petrona Bold" pitchFamily="34" charset="-122"/>
                <a:cs typeface="Petrona Bold" pitchFamily="34" charset="-120"/>
              </a:rPr>
              <a:t>2</a:t>
            </a:r>
            <a:endParaRPr lang="en-US" sz="2200" dirty="0"/>
          </a:p>
        </p:txBody>
      </p:sp>
      <p:sp>
        <p:nvSpPr>
          <p:cNvPr id="10" name="Text 6"/>
          <p:cNvSpPr/>
          <p:nvPr/>
        </p:nvSpPr>
        <p:spPr>
          <a:xfrm>
            <a:off x="6433304" y="5105400"/>
            <a:ext cx="3340537"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Usability Enhancements</a:t>
            </a:r>
            <a:endParaRPr lang="en-US" sz="2300" dirty="0"/>
          </a:p>
        </p:txBody>
      </p:sp>
      <p:sp>
        <p:nvSpPr>
          <p:cNvPr id="11" name="Text 7"/>
          <p:cNvSpPr/>
          <p:nvPr/>
        </p:nvSpPr>
        <p:spPr>
          <a:xfrm>
            <a:off x="6433304" y="5613559"/>
            <a:ext cx="7176492"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Adding a batch prediction feature allows processing multiple images simultaneously, improving efficiency. A user-friendly GUI or web application can make the system more accessible and intuitive for users.</a:t>
            </a:r>
            <a:endParaRPr lang="en-US" sz="1750" dirty="0"/>
          </a:p>
        </p:txBody>
      </p:sp>
      <p:sp>
        <p:nvSpPr>
          <p:cNvPr id="12" name="Shape 8"/>
          <p:cNvSpPr/>
          <p:nvPr/>
        </p:nvSpPr>
        <p:spPr>
          <a:xfrm>
            <a:off x="6263164" y="7305080"/>
            <a:ext cx="7516773" cy="15240"/>
          </a:xfrm>
          <a:prstGeom prst="roundRect">
            <a:avLst>
              <a:gd name="adj" fmla="val 625116"/>
            </a:avLst>
          </a:prstGeom>
          <a:solidFill>
            <a:srgbClr val="B2D4E5"/>
          </a:solidFill>
          <a:ln/>
        </p:spPr>
      </p:sp>
      <p:pic>
        <p:nvPicPr>
          <p:cNvPr id="13" name="Image 2" descr="preencoded.png">    </p:cNvPr>
          <p:cNvPicPr>
            <a:picLocks noChangeAspect="1"/>
          </p:cNvPicPr>
          <p:nvPr/>
        </p:nvPicPr>
        <p:blipFill>
          <a:blip r:embed="rId3"/>
          <a:stretch>
            <a:fillRect/>
          </a:stretch>
        </p:blipFill>
        <p:spPr>
          <a:xfrm>
            <a:off x="826294" y="7348657"/>
            <a:ext cx="6456164" cy="2413397"/>
          </a:xfrm>
          <a:prstGeom prst="rect">
            <a:avLst/>
          </a:prstGeom>
        </p:spPr>
      </p:pic>
      <p:sp>
        <p:nvSpPr>
          <p:cNvPr id="14" name="Text 9"/>
          <p:cNvSpPr/>
          <p:nvPr/>
        </p:nvSpPr>
        <p:spPr>
          <a:xfrm>
            <a:off x="3974068" y="8328541"/>
            <a:ext cx="160496" cy="453509"/>
          </a:xfrm>
          <a:prstGeom prst="rect">
            <a:avLst/>
          </a:prstGeom>
          <a:noFill/>
          <a:ln/>
        </p:spPr>
        <p:txBody>
          <a:bodyPr wrap="none" lIns="0" tIns="0" rIns="0" bIns="0" rtlCol="0" anchor="t"/>
          <a:lstStyle/>
          <a:p>
            <a:pPr algn="ctr" indent="0" marL="0">
              <a:lnSpc>
                <a:spcPts val="3550"/>
              </a:lnSpc>
              <a:buNone/>
            </a:pPr>
            <a:r>
              <a:rPr lang="en-US" sz="2200" b="1" dirty="0">
                <a:solidFill>
                  <a:srgbClr val="272525"/>
                </a:solidFill>
                <a:latin typeface="Petrona Bold" pitchFamily="34" charset="0"/>
                <a:ea typeface="Petrona Bold" pitchFamily="34" charset="-122"/>
                <a:cs typeface="Petrona Bold" pitchFamily="34" charset="-120"/>
              </a:rPr>
              <a:t>3</a:t>
            </a:r>
            <a:endParaRPr lang="en-US" sz="2200" dirty="0"/>
          </a:p>
        </p:txBody>
      </p:sp>
      <p:sp>
        <p:nvSpPr>
          <p:cNvPr id="15" name="Text 10"/>
          <p:cNvSpPr/>
          <p:nvPr/>
        </p:nvSpPr>
        <p:spPr>
          <a:xfrm>
            <a:off x="7509272" y="7756922"/>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Scalability</a:t>
            </a:r>
            <a:endParaRPr lang="en-US" sz="2300" dirty="0"/>
          </a:p>
        </p:txBody>
      </p:sp>
      <p:sp>
        <p:nvSpPr>
          <p:cNvPr id="16" name="Text 11"/>
          <p:cNvSpPr/>
          <p:nvPr/>
        </p:nvSpPr>
        <p:spPr>
          <a:xfrm>
            <a:off x="7509272" y="8265081"/>
            <a:ext cx="6100524"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Expanding the model to handle other datasets opens up possibilities for alphanumeric recognition, broadening its applications and potential impact.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10972800"/>
          </a:xfrm>
          <a:prstGeom prst="rect">
            <a:avLst/>
          </a:prstGeom>
        </p:spPr>
      </p:pic>
      <p:sp>
        <p:nvSpPr>
          <p:cNvPr id="3" name="Text 0"/>
          <p:cNvSpPr/>
          <p:nvPr/>
        </p:nvSpPr>
        <p:spPr>
          <a:xfrm>
            <a:off x="6280190" y="4218384"/>
            <a:ext cx="5954197" cy="744260"/>
          </a:xfrm>
          <a:prstGeom prst="rect">
            <a:avLst/>
          </a:prstGeom>
          <a:noFill/>
          <a:ln/>
        </p:spPr>
        <p:txBody>
          <a:bodyPr wrap="none" lIns="0" tIns="0" rIns="0" bIns="0" rtlCol="0" anchor="t"/>
          <a:lstStyle/>
          <a:p>
            <a:pPr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Conclusion </a:t>
            </a:r>
            <a:endParaRPr lang="en-US" sz="4650" dirty="0"/>
          </a:p>
        </p:txBody>
      </p:sp>
      <p:sp>
        <p:nvSpPr>
          <p:cNvPr id="4" name="Text 1"/>
          <p:cNvSpPr/>
          <p:nvPr/>
        </p:nvSpPr>
        <p:spPr>
          <a:xfrm>
            <a:off x="6280190" y="5302806"/>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272525"/>
                </a:solidFill>
                <a:latin typeface="Inter" pitchFamily="34" charset="0"/>
                <a:ea typeface="Inter" pitchFamily="34" charset="-122"/>
                <a:cs typeface="Inter" pitchFamily="34" charset="-120"/>
              </a:rPr>
              <a:t>This presentation demonstrated the potential of machine learning for digit recognition. The system achieved a reliable and scalable solution, paving the way for future innovation in the field. Thank you for your time!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2024-12-07T11:06:31Z</dcterms:created>
  <dcterms:modified xsi:type="dcterms:W3CDTF">2024-12-07T11:06:31Z</dcterms:modified>
</cp:coreProperties>
</file>